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6858000" cy="9144000"/>
  <p:embeddedFontLst>
    <p:embeddedFont>
      <p:font typeface="Titillium Web"/>
      <p:regular r:id="rId28"/>
      <p:bold r:id="rId29"/>
      <p:italic r:id="rId30"/>
      <p:boldItalic r:id="rId31"/>
    </p:embeddedFont>
    <p:embeddedFont>
      <p:font typeface="Titillium Web Extra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TitilliumWeb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TitilliumWeb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itilliumWeb-boldItalic.fntdata"/><Relationship Id="rId30" Type="http://schemas.openxmlformats.org/officeDocument/2006/relationships/font" Target="fonts/TitilliumWeb-italic.fntdata"/><Relationship Id="rId11" Type="http://schemas.openxmlformats.org/officeDocument/2006/relationships/slide" Target="slides/slide5.xml"/><Relationship Id="rId33" Type="http://schemas.openxmlformats.org/officeDocument/2006/relationships/font" Target="fonts/TitilliumWebExtraLight-bold.fntdata"/><Relationship Id="rId10" Type="http://schemas.openxmlformats.org/officeDocument/2006/relationships/slide" Target="slides/slide4.xml"/><Relationship Id="rId32" Type="http://schemas.openxmlformats.org/officeDocument/2006/relationships/font" Target="fonts/TitilliumWebExtraLight-regular.fntdata"/><Relationship Id="rId13" Type="http://schemas.openxmlformats.org/officeDocument/2006/relationships/slide" Target="slides/slide7.xml"/><Relationship Id="rId35" Type="http://schemas.openxmlformats.org/officeDocument/2006/relationships/font" Target="fonts/TitilliumWebExtra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TitilliumWebExtra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0f73a93cf_3_770:notes"/>
          <p:cNvSpPr/>
          <p:nvPr>
            <p:ph idx="2" type="sldImg"/>
          </p:nvPr>
        </p:nvSpPr>
        <p:spPr>
          <a:xfrm>
            <a:off x="1143212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40f73a93cf_3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everyone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497eb4764d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497eb4764d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Recall previous presentation: DB server was only set up for test purposes, full-scale implementation will proceed later 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497eb4764d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497eb4764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49861b828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49861b82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4587ad47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4587ad47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49861b83c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49861b83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46214c79bd_0_1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46214c79b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6214c79bd_0_15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46214c79b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tillium Web"/>
              <a:buChar char="▫"/>
            </a:pPr>
            <a:r>
              <a:rPr b="1" lang="en-US" sz="800">
                <a:latin typeface="Titillium Web"/>
                <a:ea typeface="Titillium Web"/>
                <a:cs typeface="Titillium Web"/>
                <a:sym typeface="Titillium Web"/>
              </a:rPr>
              <a:t>We gained insight on which clusters contain mostly abnormal calls from the clustering results.  We combined that with specialist knowledge to further manually label abnormal pulses. </a:t>
            </a:r>
            <a:r>
              <a:rPr b="1" lang="en-US" sz="900">
                <a:latin typeface="Titillium Web"/>
                <a:ea typeface="Titillium Web"/>
                <a:cs typeface="Titillium Web"/>
                <a:sym typeface="Titillium Web"/>
              </a:rPr>
              <a:t>204 sample observation:  161 from normal pulses and 43 from abnormal  pulses  (after  noise  removal) </a:t>
            </a:r>
            <a:endParaRPr b="1"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900"/>
              <a:buFont typeface="Titillium Web"/>
              <a:buChar char="▫"/>
            </a:pPr>
            <a:r>
              <a:rPr b="1" lang="en-US" sz="900">
                <a:latin typeface="Titillium Web"/>
                <a:ea typeface="Titillium Web"/>
                <a:cs typeface="Titillium Web"/>
                <a:sym typeface="Titillium Web"/>
              </a:rPr>
              <a:t>2000 150</a:t>
            </a:r>
            <a:endParaRPr b="1"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differentiate the normal and abnormal pulses. We need to extract features for classification techniques to learn by itself.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4981b195a2_0_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4981b195a2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7:3 training : testing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46214c79bd_0_15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46214c79bd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6214c79bd_0_1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6214c79bd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6214c79bd_0_0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46214c79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Hadi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4981b195a2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4981b195a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0f73a93cf_12_30:notes"/>
          <p:cNvSpPr/>
          <p:nvPr>
            <p:ph idx="2" type="sldImg"/>
          </p:nvPr>
        </p:nvSpPr>
        <p:spPr>
          <a:xfrm>
            <a:off x="1143212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40f73a93cf_1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46214c79bd_0_8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46214c79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Kevin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Normal calls go down, abnormal calls go up and/or straight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Horizontal axis is time, vertical axis is frequency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Calls don’t happen for more than a few (milli)seconds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Some calls have been labeled w/ species names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just want the sweeps and not the scatter dots around them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Also we want to understand why sweeps are where they are and what we can do with them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4587ad2921_0_6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4587ad29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Yang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44fa5fb856_12_18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g44fa5fb856_1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Yang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98% of the sample data files were labeled as only containing normal calls and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2% as containing a mixture of normal and abnormal calls.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This founding of signal characteristics inspires the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clustering and classification techniques that we are going to introduce later.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Bat calls identification was done manually by bat researchers; this qualita-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tive method can be time consuming and lead to human-bias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Usually, one audio recording of bat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calls contains many sequential navigation calls, which we regard as normal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calls.  Sometimes there are some social calls,  foraging calls or feeding calls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mixed in.  We are more interested in these abnormal calls than normal calls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as they can tell us a lot more about bat behavior.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normal bat calls have a regular decreasing trend with a slightly smoothing concave up curvature, while abnormal calls have irregular shape such as upward trend, flat trend, U-shape, W-shape and so on. The x-values in the dataset refer to time in \textit{seconds} and the y-values refer bat call frequency in \textit{Hertz}.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46214c79bd_0_7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46214c79bd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6214c79bd_0_15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6214c79bd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46214c79bd_0_1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46214c79bd_0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46214c79bd_0_1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46214c79bd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96525" y="1089721"/>
            <a:ext cx="77292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b="0" i="0" sz="5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grpSp>
        <p:nvGrpSpPr>
          <p:cNvPr id="88" name="Google Shape;88;p14"/>
          <p:cNvGrpSpPr/>
          <p:nvPr/>
        </p:nvGrpSpPr>
        <p:grpSpPr>
          <a:xfrm>
            <a:off x="28550" y="2929135"/>
            <a:ext cx="9094048" cy="3929155"/>
            <a:chOff x="28544" y="3514688"/>
            <a:chExt cx="9094048" cy="1628800"/>
          </a:xfrm>
        </p:grpSpPr>
        <p:sp>
          <p:nvSpPr>
            <p:cNvPr id="89" name="Google Shape;89;p14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28550" y="4480107"/>
            <a:ext cx="9094048" cy="2378181"/>
            <a:chOff x="28544" y="4157632"/>
            <a:chExt cx="9094048" cy="985856"/>
          </a:xfrm>
        </p:grpSpPr>
        <p:sp>
          <p:nvSpPr>
            <p:cNvPr id="123" name="Google Shape;123;p14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14"/>
          <p:cNvSpPr/>
          <p:nvPr/>
        </p:nvSpPr>
        <p:spPr>
          <a:xfrm>
            <a:off x="0" y="2973317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/>
          <p:nvPr/>
        </p:nvSpPr>
        <p:spPr>
          <a:xfrm>
            <a:off x="-25" y="0"/>
            <a:ext cx="9144000" cy="1451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15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193" name="Google Shape;193;p1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15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227" name="Google Shape;227;p1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5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5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739675" y="1624012"/>
            <a:ext cx="37308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▫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●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○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■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96" name="Google Shape;296;p15"/>
          <p:cNvSpPr txBox="1"/>
          <p:nvPr>
            <p:ph idx="2" type="body"/>
          </p:nvPr>
        </p:nvSpPr>
        <p:spPr>
          <a:xfrm>
            <a:off x="4694997" y="1624012"/>
            <a:ext cx="37308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▫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-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●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○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■"/>
              <a:defRPr b="0" i="0" sz="2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97" name="Google Shape;297;p15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/>
          <p:nvPr/>
        </p:nvSpPr>
        <p:spPr>
          <a:xfrm>
            <a:off x="4985150" y="200"/>
            <a:ext cx="4158900" cy="68580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16"/>
          <p:cNvSpPr txBox="1"/>
          <p:nvPr>
            <p:ph type="title"/>
          </p:nvPr>
        </p:nvSpPr>
        <p:spPr>
          <a:xfrm>
            <a:off x="452724" y="827893"/>
            <a:ext cx="3985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452727" y="1883571"/>
            <a:ext cx="39852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/>
          <p:nvPr/>
        </p:nvSpPr>
        <p:spPr>
          <a:xfrm flipH="1" rot="10800000">
            <a:off x="-25" y="1439100"/>
            <a:ext cx="9144000" cy="54189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669850" y="2476000"/>
            <a:ext cx="58044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▫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●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○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■"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306" name="Google Shape;306;p17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0" y="534917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465573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ctrTitle"/>
          </p:nvPr>
        </p:nvSpPr>
        <p:spPr>
          <a:xfrm>
            <a:off x="448270" y="8919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 ExtraLight"/>
              <a:buNone/>
              <a:defRPr b="0" i="0" sz="48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1" type="subTitle"/>
          </p:nvPr>
        </p:nvSpPr>
        <p:spPr>
          <a:xfrm>
            <a:off x="448270" y="2113513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b="0" i="0" sz="1800" u="none" cap="none" strike="noStrik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grpSp>
        <p:nvGrpSpPr>
          <p:cNvPr id="311" name="Google Shape;311;p18"/>
          <p:cNvGrpSpPr/>
          <p:nvPr/>
        </p:nvGrpSpPr>
        <p:grpSpPr>
          <a:xfrm>
            <a:off x="28550" y="2929135"/>
            <a:ext cx="9094048" cy="3929155"/>
            <a:chOff x="28544" y="3514688"/>
            <a:chExt cx="9094048" cy="1628800"/>
          </a:xfrm>
        </p:grpSpPr>
        <p:sp>
          <p:nvSpPr>
            <p:cNvPr id="312" name="Google Shape;312;p1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18"/>
          <p:cNvGrpSpPr/>
          <p:nvPr/>
        </p:nvGrpSpPr>
        <p:grpSpPr>
          <a:xfrm>
            <a:off x="28550" y="4480107"/>
            <a:ext cx="9094048" cy="2378181"/>
            <a:chOff x="28544" y="4157632"/>
            <a:chExt cx="9094048" cy="985856"/>
          </a:xfrm>
        </p:grpSpPr>
        <p:sp>
          <p:nvSpPr>
            <p:cNvPr id="346" name="Google Shape;346;p1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/>
          <p:nvPr/>
        </p:nvSpPr>
        <p:spPr>
          <a:xfrm>
            <a:off x="-25" y="0"/>
            <a:ext cx="9144000" cy="1451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9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5" name="Google Shape;415;p19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416" name="Google Shape;416;p1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450" name="Google Shape;450;p1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9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518" name="Google Shape;518;p19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0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1"/>
          <p:cNvSpPr/>
          <p:nvPr/>
        </p:nvSpPr>
        <p:spPr>
          <a:xfrm>
            <a:off x="-25" y="0"/>
            <a:ext cx="9144000" cy="1451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21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524" name="Google Shape;524;p21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558" name="Google Shape;558;p21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p21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1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626" name="Google Shape;626;p21"/>
          <p:cNvSpPr txBox="1"/>
          <p:nvPr>
            <p:ph idx="1" type="body"/>
          </p:nvPr>
        </p:nvSpPr>
        <p:spPr>
          <a:xfrm>
            <a:off x="739675" y="1647831"/>
            <a:ext cx="2477400" cy="3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▫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●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○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■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7" name="Google Shape;627;p21"/>
          <p:cNvSpPr txBox="1"/>
          <p:nvPr>
            <p:ph idx="2" type="body"/>
          </p:nvPr>
        </p:nvSpPr>
        <p:spPr>
          <a:xfrm>
            <a:off x="3344038" y="1647831"/>
            <a:ext cx="2477400" cy="3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▫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●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○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■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8" name="Google Shape;628;p21"/>
          <p:cNvSpPr txBox="1"/>
          <p:nvPr>
            <p:ph idx="3" type="body"/>
          </p:nvPr>
        </p:nvSpPr>
        <p:spPr>
          <a:xfrm>
            <a:off x="5948402" y="1647831"/>
            <a:ext cx="2477400" cy="3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▫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-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●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○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Char char="■"/>
              <a:def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29" name="Google Shape;629;p21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rame">
  <p:cSld name="BLANK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2"/>
          <p:cNvSpPr/>
          <p:nvPr/>
        </p:nvSpPr>
        <p:spPr>
          <a:xfrm>
            <a:off x="-175" y="0"/>
            <a:ext cx="9144000" cy="6858000"/>
          </a:xfrm>
          <a:prstGeom prst="frame">
            <a:avLst>
              <a:gd fmla="val 5397" name="adj1"/>
            </a:avLst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2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graph">
  <p:cSld name="TITLE_ONLY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25" y="-15833"/>
            <a:ext cx="9144000" cy="1097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3"/>
          <p:cNvSpPr txBox="1"/>
          <p:nvPr>
            <p:ph type="title"/>
          </p:nvPr>
        </p:nvSpPr>
        <p:spPr>
          <a:xfrm>
            <a:off x="739675" y="-1"/>
            <a:ext cx="76860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636" name="Google Shape;636;p23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4"/>
          <p:cNvSpPr/>
          <p:nvPr/>
        </p:nvSpPr>
        <p:spPr>
          <a:xfrm>
            <a:off x="-25" y="0"/>
            <a:ext cx="9144000" cy="14517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24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640" name="Google Shape;640;p24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24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674" name="Google Shape;674;p24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0" name="Google Shape;740;p24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4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742" name="Google Shape;742;p24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graphs">
  <p:cSld name="BLANK_2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5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5" name="Google Shape;745;p25"/>
          <p:cNvGrpSpPr/>
          <p:nvPr/>
        </p:nvGrpSpPr>
        <p:grpSpPr>
          <a:xfrm>
            <a:off x="28550" y="5133970"/>
            <a:ext cx="9094048" cy="1724085"/>
            <a:chOff x="28544" y="3514688"/>
            <a:chExt cx="9094048" cy="1628800"/>
          </a:xfrm>
        </p:grpSpPr>
        <p:sp>
          <p:nvSpPr>
            <p:cNvPr id="746" name="Google Shape;746;p2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25"/>
          <p:cNvGrpSpPr/>
          <p:nvPr/>
        </p:nvGrpSpPr>
        <p:grpSpPr>
          <a:xfrm>
            <a:off x="28550" y="5814526"/>
            <a:ext cx="9094048" cy="1043529"/>
            <a:chOff x="28544" y="4157632"/>
            <a:chExt cx="9094048" cy="985856"/>
          </a:xfrm>
        </p:grpSpPr>
        <p:sp>
          <p:nvSpPr>
            <p:cNvPr id="780" name="Google Shape;780;p2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6" name="Google Shape;846;p25"/>
          <p:cNvSpPr/>
          <p:nvPr/>
        </p:nvSpPr>
        <p:spPr>
          <a:xfrm>
            <a:off x="0" y="4772000"/>
            <a:ext cx="9144000" cy="1724108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6"/>
          <p:cNvSpPr/>
          <p:nvPr/>
        </p:nvSpPr>
        <p:spPr>
          <a:xfrm>
            <a:off x="-25" y="5772000"/>
            <a:ext cx="9144000" cy="1086000"/>
          </a:xfrm>
          <a:prstGeom prst="rect">
            <a:avLst/>
          </a:pr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26"/>
          <p:cNvSpPr txBox="1"/>
          <p:nvPr>
            <p:ph idx="1" type="body"/>
          </p:nvPr>
        </p:nvSpPr>
        <p:spPr>
          <a:xfrm>
            <a:off x="553650" y="5994936"/>
            <a:ext cx="803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E86B6"/>
              </a:buClr>
              <a:buSzPts val="1400"/>
              <a:buFont typeface="Titillium Web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</a:lstStyle>
          <a:p/>
        </p:txBody>
      </p:sp>
      <p:sp>
        <p:nvSpPr>
          <p:cNvPr id="850" name="Google Shape;850;p26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1" i="0" sz="4000" u="none" cap="small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9373" y="6237490"/>
            <a:ext cx="2016601" cy="5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4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44815" y="6345717"/>
            <a:ext cx="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1666103" y="6345717"/>
            <a:ext cx="209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3981022" y="6345717"/>
            <a:ext cx="80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6557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0"/>
            <a:ext cx="9144000" cy="685811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3" Type="http://schemas.openxmlformats.org/officeDocument/2006/relationships/image" Target="../media/image25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Relationship Id="rId15" Type="http://schemas.openxmlformats.org/officeDocument/2006/relationships/image" Target="../media/image39.png"/><Relationship Id="rId1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9" Type="http://schemas.openxmlformats.org/officeDocument/2006/relationships/hyperlink" Target="http://127.0.0.1:8000/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Relationship Id="rId8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7"/>
          <p:cNvSpPr txBox="1"/>
          <p:nvPr>
            <p:ph type="ctrTitle"/>
          </p:nvPr>
        </p:nvSpPr>
        <p:spPr>
          <a:xfrm>
            <a:off x="696525" y="1089724"/>
            <a:ext cx="77292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Bat Echolocation Detection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/>
          </a:p>
        </p:txBody>
      </p:sp>
      <p:sp>
        <p:nvSpPr>
          <p:cNvPr id="856" name="Google Shape;856;p27"/>
          <p:cNvSpPr txBox="1"/>
          <p:nvPr/>
        </p:nvSpPr>
        <p:spPr>
          <a:xfrm>
            <a:off x="1692075" y="3871250"/>
            <a:ext cx="5793900" cy="24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Bety Rostandy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(brostandy)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Hadi Soufi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(HadiSoufi)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Kevin Keomalaythong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(kkeomalaythong) 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Thien Le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(InsertGithubUsernameHere)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Yang Peng </a:t>
            </a:r>
            <a:r>
              <a:rPr lang="en-US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(yangp18)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CSC 505 | 11.30.2018</a:t>
            </a:r>
            <a:endParaRPr sz="1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Final Report</a:t>
            </a:r>
            <a:endParaRPr sz="1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r>
              <a:t/>
            </a:r>
            <a:endParaRPr sz="3200">
              <a:solidFill>
                <a:srgbClr val="888888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57" name="Google Shape;857;p27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350" y="5431050"/>
            <a:ext cx="2364650" cy="14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6"/>
          <p:cNvSpPr txBox="1"/>
          <p:nvPr>
            <p:ph type="title"/>
          </p:nvPr>
        </p:nvSpPr>
        <p:spPr>
          <a:xfrm>
            <a:off x="739675" y="535000"/>
            <a:ext cx="4854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Kevin: Database Cloud Server</a:t>
            </a:r>
            <a:endParaRPr/>
          </a:p>
        </p:txBody>
      </p:sp>
      <p:sp>
        <p:nvSpPr>
          <p:cNvPr id="936" name="Google Shape;936;p36"/>
          <p:cNvSpPr txBox="1"/>
          <p:nvPr>
            <p:ph idx="1" type="body"/>
          </p:nvPr>
        </p:nvSpPr>
        <p:spPr>
          <a:xfrm>
            <a:off x="739675" y="1536700"/>
            <a:ext cx="3832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GearHost server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Limited storage - 5 MB</a:t>
            </a:r>
            <a:endParaRPr/>
          </a:p>
        </p:txBody>
      </p:sp>
      <p:pic>
        <p:nvPicPr>
          <p:cNvPr id="937" name="Google Shape;9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98037"/>
            <a:ext cx="8839205" cy="265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20000"/>
            <a:ext cx="4443950" cy="11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350" y="1937375"/>
            <a:ext cx="4167249" cy="18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7"/>
          <p:cNvSpPr txBox="1"/>
          <p:nvPr>
            <p:ph type="title"/>
          </p:nvPr>
        </p:nvSpPr>
        <p:spPr>
          <a:xfrm>
            <a:off x="739675" y="535000"/>
            <a:ext cx="57309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Kevin: Python/SQL Implementation</a:t>
            </a:r>
            <a:endParaRPr/>
          </a:p>
        </p:txBody>
      </p:sp>
      <p:sp>
        <p:nvSpPr>
          <p:cNvPr id="945" name="Google Shape;945;p37"/>
          <p:cNvSpPr txBox="1"/>
          <p:nvPr>
            <p:ph idx="1" type="body"/>
          </p:nvPr>
        </p:nvSpPr>
        <p:spPr>
          <a:xfrm>
            <a:off x="2935050" y="1453925"/>
            <a:ext cx="3273900" cy="2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Connection to database</a:t>
            </a:r>
            <a:endParaRPr/>
          </a:p>
        </p:txBody>
      </p:sp>
      <p:pic>
        <p:nvPicPr>
          <p:cNvPr id="946" name="Google Shape;9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1050"/>
            <a:ext cx="8839200" cy="245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85562"/>
            <a:ext cx="4319174" cy="1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974" y="4707331"/>
            <a:ext cx="4367625" cy="1998278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37"/>
          <p:cNvSpPr txBox="1"/>
          <p:nvPr>
            <p:ph idx="1" type="body"/>
          </p:nvPr>
        </p:nvSpPr>
        <p:spPr>
          <a:xfrm>
            <a:off x="1994850" y="1482325"/>
            <a:ext cx="51543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Inserting data from files (CSV, PNG, ZC)</a:t>
            </a:r>
            <a:endParaRPr/>
          </a:p>
        </p:txBody>
      </p:sp>
      <p:pic>
        <p:nvPicPr>
          <p:cNvPr id="950" name="Google Shape;95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417575"/>
            <a:ext cx="8839201" cy="232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050" y="2153603"/>
            <a:ext cx="4112551" cy="219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2250463"/>
            <a:ext cx="4593150" cy="19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625" y="4675750"/>
            <a:ext cx="4059699" cy="20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00" y="2073925"/>
            <a:ext cx="8991601" cy="244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98827" y="4675760"/>
            <a:ext cx="3914869" cy="202983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37"/>
          <p:cNvSpPr txBox="1"/>
          <p:nvPr>
            <p:ph idx="1" type="body"/>
          </p:nvPr>
        </p:nvSpPr>
        <p:spPr>
          <a:xfrm>
            <a:off x="1994850" y="1482325"/>
            <a:ext cx="5154300" cy="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Table selection and deletion</a:t>
            </a:r>
            <a:endParaRPr/>
          </a:p>
        </p:txBody>
      </p:sp>
      <p:pic>
        <p:nvPicPr>
          <p:cNvPr id="957" name="Google Shape;957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88185" y="2053253"/>
            <a:ext cx="4186191" cy="33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6925" y="2527250"/>
            <a:ext cx="4506527" cy="23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37"/>
          <p:cNvSpPr txBox="1"/>
          <p:nvPr>
            <p:ph idx="1" type="body"/>
          </p:nvPr>
        </p:nvSpPr>
        <p:spPr>
          <a:xfrm>
            <a:off x="3236113" y="1459200"/>
            <a:ext cx="26718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Example execution</a:t>
            </a:r>
            <a:endParaRPr/>
          </a:p>
        </p:txBody>
      </p:sp>
      <p:pic>
        <p:nvPicPr>
          <p:cNvPr id="960" name="Google Shape;960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62200" y="2215800"/>
            <a:ext cx="4419601" cy="200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58913" y="4375463"/>
            <a:ext cx="5426177" cy="2330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Kevin: Wishlist</a:t>
            </a:r>
            <a:endParaRPr/>
          </a:p>
        </p:txBody>
      </p:sp>
      <p:sp>
        <p:nvSpPr>
          <p:cNvPr id="967" name="Google Shape;967;p38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Implemented linear regression for classification (and possibly statistics)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9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Hadi: Completed Tasks</a:t>
            </a:r>
            <a:endParaRPr/>
          </a:p>
        </p:txBody>
      </p:sp>
      <p:sp>
        <p:nvSpPr>
          <p:cNvPr id="973" name="Google Shape;973;p39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Noise removal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Extracted pulses to pictures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Sorted pulses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40"/>
          <p:cNvPicPr preferRelativeResize="0"/>
          <p:nvPr/>
        </p:nvPicPr>
        <p:blipFill rotWithShape="1">
          <a:blip r:embed="rId3">
            <a:alphaModFix/>
          </a:blip>
          <a:srcRect b="66743" l="38431" r="45137" t="8592"/>
          <a:stretch/>
        </p:blipFill>
        <p:spPr>
          <a:xfrm>
            <a:off x="1086850" y="4472650"/>
            <a:ext cx="6858031" cy="20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0"/>
          <p:cNvPicPr preferRelativeResize="0"/>
          <p:nvPr/>
        </p:nvPicPr>
        <p:blipFill rotWithShape="1">
          <a:blip r:embed="rId4">
            <a:alphaModFix/>
          </a:blip>
          <a:srcRect b="5910" l="38209" r="29906" t="6393"/>
          <a:stretch/>
        </p:blipFill>
        <p:spPr>
          <a:xfrm>
            <a:off x="807375" y="327025"/>
            <a:ext cx="7416978" cy="40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1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Hadi: Wishlist</a:t>
            </a:r>
            <a:endParaRPr/>
          </a:p>
        </p:txBody>
      </p:sp>
      <p:sp>
        <p:nvSpPr>
          <p:cNvPr id="986" name="Google Shape;986;p41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Better noise removal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Convolutional neural network for automatic classification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2"/>
          <p:cNvSpPr txBox="1"/>
          <p:nvPr>
            <p:ph type="title"/>
          </p:nvPr>
        </p:nvSpPr>
        <p:spPr>
          <a:xfrm>
            <a:off x="663475" y="2302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</a:t>
            </a:r>
            <a:r>
              <a:rPr lang="en-US"/>
              <a:t>: </a:t>
            </a:r>
            <a:r>
              <a:rPr lang="en-US"/>
              <a:t>Completed Tasks</a:t>
            </a:r>
            <a:endParaRPr/>
          </a:p>
        </p:txBody>
      </p:sp>
      <p:sp>
        <p:nvSpPr>
          <p:cNvPr id="992" name="Google Shape;992;p42"/>
          <p:cNvSpPr txBox="1"/>
          <p:nvPr>
            <p:ph idx="1" type="body"/>
          </p:nvPr>
        </p:nvSpPr>
        <p:spPr>
          <a:xfrm>
            <a:off x="236050" y="1384300"/>
            <a:ext cx="87384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Labeled data generation: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Abnormal calls: generated from the result of K-Means clustering combined with specialist knowledge.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Normal calls: generated by using bulk processing utility method.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3" name="Google Shape;9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75" y="3455150"/>
            <a:ext cx="3880428" cy="30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99" y="3455150"/>
            <a:ext cx="3671050" cy="30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3"/>
          <p:cNvSpPr txBox="1"/>
          <p:nvPr>
            <p:ph type="title"/>
          </p:nvPr>
        </p:nvSpPr>
        <p:spPr>
          <a:xfrm>
            <a:off x="663475" y="2302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Yang: </a:t>
            </a:r>
            <a:r>
              <a:rPr lang="en-US"/>
              <a:t>Completed Tasks</a:t>
            </a:r>
            <a:endParaRPr/>
          </a:p>
        </p:txBody>
      </p:sp>
      <p:sp>
        <p:nvSpPr>
          <p:cNvPr id="1000" name="Google Shape;1000;p43"/>
          <p:cNvSpPr txBox="1"/>
          <p:nvPr>
            <p:ph idx="1" type="body"/>
          </p:nvPr>
        </p:nvSpPr>
        <p:spPr>
          <a:xfrm>
            <a:off x="236050" y="1384300"/>
            <a:ext cx="87384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Abnormal call classification: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Observation: </a:t>
            </a:r>
            <a:r>
              <a:rPr b="1" lang="en-US" sz="1800"/>
              <a:t>204 including 161 normal calls and 43 abnormal calls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Feature: </a:t>
            </a:r>
            <a:r>
              <a:rPr b="1" lang="en-US" sz="1800"/>
              <a:t>1st quantile, median, 3rd quantile of both dy and dy2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Classifier: </a:t>
            </a:r>
            <a:r>
              <a:rPr b="1" lang="en-US" sz="1800"/>
              <a:t>Random Forest with 100 trees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Result: classification accuracy is 90.32%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1" name="Google Shape;10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378" y="3186850"/>
            <a:ext cx="4378022" cy="11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400" y="4490799"/>
            <a:ext cx="3291875" cy="22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150" y="4490799"/>
            <a:ext cx="2486625" cy="20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100" y="3263050"/>
            <a:ext cx="36766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4"/>
          <p:cNvSpPr txBox="1"/>
          <p:nvPr>
            <p:ph type="title"/>
          </p:nvPr>
        </p:nvSpPr>
        <p:spPr>
          <a:xfrm>
            <a:off x="663475" y="306400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</a:t>
            </a:r>
            <a:r>
              <a:rPr lang="en-US"/>
              <a:t>: future work</a:t>
            </a:r>
            <a:endParaRPr/>
          </a:p>
        </p:txBody>
      </p:sp>
      <p:sp>
        <p:nvSpPr>
          <p:cNvPr id="1010" name="Google Shape;1010;p44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Apply other machine-learning methodologies to compare to our preliminary result, such as hierarchical clustering and deep learning techniques for classification.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-US" sz="1800"/>
              <a:t>More labeled abnormal samples (i.e.  social, foraging and feeding) can aid in machine learning technique. 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5"/>
          <p:cNvSpPr txBox="1"/>
          <p:nvPr>
            <p:ph type="title"/>
          </p:nvPr>
        </p:nvSpPr>
        <p:spPr>
          <a:xfrm>
            <a:off x="729000" y="218475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Bety’s Completed Task</a:t>
            </a:r>
            <a:endParaRPr/>
          </a:p>
        </p:txBody>
      </p:sp>
      <p:sp>
        <p:nvSpPr>
          <p:cNvPr id="1016" name="Google Shape;1016;p45"/>
          <p:cNvSpPr txBox="1"/>
          <p:nvPr>
            <p:ph idx="1" type="body"/>
          </p:nvPr>
        </p:nvSpPr>
        <p:spPr>
          <a:xfrm>
            <a:off x="599000" y="1765300"/>
            <a:ext cx="80526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45"/>
          <p:cNvGrpSpPr/>
          <p:nvPr/>
        </p:nvGrpSpPr>
        <p:grpSpPr>
          <a:xfrm>
            <a:off x="247863" y="1765300"/>
            <a:ext cx="8648274" cy="4663525"/>
            <a:chOff x="247863" y="1765300"/>
            <a:chExt cx="8648274" cy="4663525"/>
          </a:xfrm>
        </p:grpSpPr>
        <p:pic>
          <p:nvPicPr>
            <p:cNvPr id="1018" name="Google Shape;101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863" y="1765300"/>
              <a:ext cx="8648274" cy="466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9" name="Google Shape;1019;p45"/>
            <p:cNvSpPr/>
            <p:nvPr/>
          </p:nvSpPr>
          <p:spPr>
            <a:xfrm>
              <a:off x="6541475" y="1828800"/>
              <a:ext cx="2321100" cy="2813400"/>
            </a:xfrm>
            <a:prstGeom prst="rect">
              <a:avLst/>
            </a:prstGeom>
            <a:noFill/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8"/>
          <p:cNvSpPr txBox="1"/>
          <p:nvPr>
            <p:ph type="title"/>
          </p:nvPr>
        </p:nvSpPr>
        <p:spPr>
          <a:xfrm>
            <a:off x="368660" y="911784"/>
            <a:ext cx="3985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</a:pPr>
            <a:r>
              <a:rPr lang="en-US" sz="7200"/>
              <a:t>Overview</a:t>
            </a:r>
            <a:endParaRPr b="0" i="0" sz="7200" u="none" cap="none" strike="noStrike">
              <a:solidFill>
                <a:schemeClr val="lt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64" name="Google Shape;864;p28"/>
          <p:cNvSpPr txBox="1"/>
          <p:nvPr>
            <p:ph idx="1" type="body"/>
          </p:nvPr>
        </p:nvSpPr>
        <p:spPr>
          <a:xfrm>
            <a:off x="368650" y="2272626"/>
            <a:ext cx="39852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This project aims to identify and classify bat calls for use in future scientific research. 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These bat calls are recorded from over 100 sites across NC, including the UNCG wetlands. This generates hundreds of thousands of recordings.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pic>
        <p:nvPicPr>
          <p:cNvPr id="865" name="Google Shape;865;p28"/>
          <p:cNvPicPr preferRelativeResize="0"/>
          <p:nvPr/>
        </p:nvPicPr>
        <p:blipFill rotWithShape="1">
          <a:blip r:embed="rId3">
            <a:alphaModFix/>
          </a:blip>
          <a:srcRect b="0" l="22485" r="22590" t="0"/>
          <a:stretch/>
        </p:blipFill>
        <p:spPr>
          <a:xfrm>
            <a:off x="5348850" y="714575"/>
            <a:ext cx="3429001" cy="53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28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67" name="Google Shape;867;p28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6"/>
          <p:cNvSpPr txBox="1"/>
          <p:nvPr>
            <p:ph type="title"/>
          </p:nvPr>
        </p:nvSpPr>
        <p:spPr>
          <a:xfrm>
            <a:off x="729000" y="218475"/>
            <a:ext cx="76860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Bety’s Wishlist</a:t>
            </a:r>
            <a:endParaRPr/>
          </a:p>
        </p:txBody>
      </p:sp>
      <p:pic>
        <p:nvPicPr>
          <p:cNvPr id="1025" name="Google Shape;10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13" y="1765288"/>
            <a:ext cx="5667375" cy="47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387" y="2112050"/>
            <a:ext cx="2910613" cy="1945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46"/>
          <p:cNvSpPr txBox="1"/>
          <p:nvPr/>
        </p:nvSpPr>
        <p:spPr>
          <a:xfrm>
            <a:off x="6063400" y="3653100"/>
            <a:ext cx="1969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P7172114.09#_1.png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7"/>
          <p:cNvSpPr txBox="1"/>
          <p:nvPr>
            <p:ph idx="12" type="sldNum"/>
          </p:nvPr>
        </p:nvSpPr>
        <p:spPr>
          <a:xfrm>
            <a:off x="8586575" y="-15833"/>
            <a:ext cx="557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33" name="Google Shape;1033;p47"/>
          <p:cNvSpPr txBox="1"/>
          <p:nvPr>
            <p:ph type="title"/>
          </p:nvPr>
        </p:nvSpPr>
        <p:spPr>
          <a:xfrm>
            <a:off x="452724" y="1062552"/>
            <a:ext cx="39852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THANKS!</a:t>
            </a:r>
            <a:endParaRPr b="0" i="0" sz="6000" u="none" cap="none" strike="noStrike">
              <a:solidFill>
                <a:schemeClr val="lt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1034" name="Google Shape;1034;p47"/>
          <p:cNvSpPr txBox="1"/>
          <p:nvPr>
            <p:ph idx="1" type="body"/>
          </p:nvPr>
        </p:nvSpPr>
        <p:spPr>
          <a:xfrm>
            <a:off x="452727" y="2622967"/>
            <a:ext cx="3985200" cy="4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0" i="0" sz="2400" u="none" cap="none" strike="noStrik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35" name="Google Shape;1035;p47"/>
          <p:cNvPicPr preferRelativeResize="0"/>
          <p:nvPr/>
        </p:nvPicPr>
        <p:blipFill rotWithShape="1">
          <a:blip r:embed="rId3">
            <a:alphaModFix/>
          </a:blip>
          <a:srcRect b="0" l="49444" r="15367" t="0"/>
          <a:stretch/>
        </p:blipFill>
        <p:spPr>
          <a:xfrm>
            <a:off x="5546725" y="726500"/>
            <a:ext cx="3039850" cy="539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47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"/>
          <p:cNvSpPr txBox="1"/>
          <p:nvPr>
            <p:ph type="title"/>
          </p:nvPr>
        </p:nvSpPr>
        <p:spPr>
          <a:xfrm>
            <a:off x="452724" y="827893"/>
            <a:ext cx="3985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</a:pPr>
            <a:r>
              <a:rPr lang="en-US"/>
              <a:t>THE DATA</a:t>
            </a:r>
            <a:endParaRPr b="0" i="0" sz="3000" u="none" cap="none" strike="noStrike">
              <a:solidFill>
                <a:schemeClr val="lt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73" name="Google Shape;873;p29"/>
          <p:cNvSpPr txBox="1"/>
          <p:nvPr>
            <p:ph idx="1" type="body"/>
          </p:nvPr>
        </p:nvSpPr>
        <p:spPr>
          <a:xfrm>
            <a:off x="452725" y="1409498"/>
            <a:ext cx="3985200" cy="50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lang="en-US"/>
              <a:t>We will be working with bat calls stored in Zero-Crossing form. In ZC form, the dominant frequency sweep of a pulse is easily visible.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lang="en-US"/>
              <a:t>Challenges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Noise removal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Signal extraction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Signal analysis</a:t>
            </a:r>
            <a:endParaRPr/>
          </a:p>
        </p:txBody>
      </p:sp>
      <p:sp>
        <p:nvSpPr>
          <p:cNvPr id="874" name="Google Shape;874;p29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75" name="Google Shape;875;p29"/>
          <p:cNvPicPr preferRelativeResize="0"/>
          <p:nvPr/>
        </p:nvPicPr>
        <p:blipFill rotWithShape="1">
          <a:blip r:embed="rId3">
            <a:alphaModFix/>
          </a:blip>
          <a:srcRect b="0" l="0" r="66430" t="0"/>
          <a:stretch/>
        </p:blipFill>
        <p:spPr>
          <a:xfrm>
            <a:off x="5546725" y="726500"/>
            <a:ext cx="3039851" cy="539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9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0"/>
          <p:cNvSpPr txBox="1"/>
          <p:nvPr>
            <p:ph type="title"/>
          </p:nvPr>
        </p:nvSpPr>
        <p:spPr>
          <a:xfrm>
            <a:off x="295250" y="535000"/>
            <a:ext cx="8848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/>
              <a:t>ABNORMAL vs NORMAL CALLS </a:t>
            </a:r>
            <a:endParaRPr b="0" i="0" sz="24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82" name="Google Shape;882;p30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83" name="Google Shape;883;p30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30"/>
          <p:cNvSpPr txBox="1"/>
          <p:nvPr/>
        </p:nvSpPr>
        <p:spPr>
          <a:xfrm>
            <a:off x="154975" y="1527950"/>
            <a:ext cx="8775000" cy="4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While most bat calls are used for echolocation, some are not. We aim to identify these so called abnormal calls automatically.</a:t>
            </a:r>
            <a:endParaRPr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pic>
        <p:nvPicPr>
          <p:cNvPr id="885" name="Google Shape;8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375" y="4557850"/>
            <a:ext cx="2434025" cy="1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950" y="4387700"/>
            <a:ext cx="2713850" cy="17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946" y="2523620"/>
            <a:ext cx="3957728" cy="1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1"/>
          <p:cNvSpPr txBox="1"/>
          <p:nvPr>
            <p:ph type="title"/>
          </p:nvPr>
        </p:nvSpPr>
        <p:spPr>
          <a:xfrm>
            <a:off x="295250" y="535000"/>
            <a:ext cx="8848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lang="en-US"/>
              <a:t>STATISTICS ANALYSIS RESULT</a:t>
            </a:r>
            <a:endParaRPr b="0" i="0" sz="24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893" name="Google Shape;893;p31"/>
          <p:cNvSpPr txBox="1"/>
          <p:nvPr>
            <p:ph idx="12" type="sldNum"/>
          </p:nvPr>
        </p:nvSpPr>
        <p:spPr>
          <a:xfrm>
            <a:off x="8586575" y="-15833"/>
            <a:ext cx="55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4" name="Google Shape;894;p31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98300" y="5935049"/>
            <a:ext cx="1244301" cy="7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352" y="1842863"/>
            <a:ext cx="2875724" cy="22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952" y="2199525"/>
            <a:ext cx="3191248" cy="21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349" y="4481287"/>
            <a:ext cx="3016407" cy="21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5950" y="4426500"/>
            <a:ext cx="3264099" cy="22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9463" y="1572788"/>
            <a:ext cx="42767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2"/>
          <p:cNvSpPr txBox="1"/>
          <p:nvPr>
            <p:ph type="title"/>
          </p:nvPr>
        </p:nvSpPr>
        <p:spPr>
          <a:xfrm>
            <a:off x="739675" y="152399"/>
            <a:ext cx="7686000" cy="9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 Echolocation </a:t>
            </a:r>
            <a:r>
              <a:rPr lang="en-US"/>
              <a:t>Workflow</a:t>
            </a:r>
            <a:endParaRPr/>
          </a:p>
        </p:txBody>
      </p:sp>
      <p:pic>
        <p:nvPicPr>
          <p:cNvPr id="905" name="Google Shape;9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63" y="1107612"/>
            <a:ext cx="8273274" cy="570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3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Thien</a:t>
            </a:r>
            <a:r>
              <a:rPr lang="en-US"/>
              <a:t>: Django GUI</a:t>
            </a:r>
            <a:endParaRPr/>
          </a:p>
        </p:txBody>
      </p:sp>
      <p:sp>
        <p:nvSpPr>
          <p:cNvPr id="911" name="Google Shape;911;p33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75" y="1940027"/>
            <a:ext cx="7383201" cy="44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400" y="1946850"/>
            <a:ext cx="7383197" cy="446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750" y="1946850"/>
            <a:ext cx="7574926" cy="46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3700" y="1946850"/>
            <a:ext cx="7549042" cy="4602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750" y="1921113"/>
            <a:ext cx="7686000" cy="4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750" y="1959455"/>
            <a:ext cx="7686000" cy="4435458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33"/>
          <p:cNvSpPr txBox="1"/>
          <p:nvPr/>
        </p:nvSpPr>
        <p:spPr>
          <a:xfrm>
            <a:off x="2534025" y="3800650"/>
            <a:ext cx="4208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hlink"/>
                </a:solidFill>
                <a:hlinkClick r:id="rId9"/>
              </a:rPr>
              <a:t>http://127.0.0.1:8000/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4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Thien</a:t>
            </a:r>
            <a:r>
              <a:rPr lang="en-US"/>
              <a:t>: Wishlist</a:t>
            </a:r>
            <a:endParaRPr/>
          </a:p>
        </p:txBody>
      </p:sp>
      <p:sp>
        <p:nvSpPr>
          <p:cNvPr id="924" name="Google Shape;924;p34"/>
          <p:cNvSpPr txBox="1"/>
          <p:nvPr>
            <p:ph idx="1" type="body"/>
          </p:nvPr>
        </p:nvSpPr>
        <p:spPr>
          <a:xfrm>
            <a:off x="739675" y="1786425"/>
            <a:ext cx="76860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Make the website into a live production.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Dynamically break up the images into smaller pages.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Make the data points interactive.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5"/>
          <p:cNvSpPr txBox="1"/>
          <p:nvPr>
            <p:ph type="title"/>
          </p:nvPr>
        </p:nvSpPr>
        <p:spPr>
          <a:xfrm>
            <a:off x="739675" y="535000"/>
            <a:ext cx="76860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</a:t>
            </a:r>
            <a:r>
              <a:rPr lang="en-US"/>
              <a:t>: Completed Tasks</a:t>
            </a:r>
            <a:endParaRPr/>
          </a:p>
        </p:txBody>
      </p:sp>
      <p:sp>
        <p:nvSpPr>
          <p:cNvPr id="930" name="Google Shape;930;p35"/>
          <p:cNvSpPr txBox="1"/>
          <p:nvPr>
            <p:ph idx="1" type="body"/>
          </p:nvPr>
        </p:nvSpPr>
        <p:spPr>
          <a:xfrm>
            <a:off x="739680" y="1536704"/>
            <a:ext cx="76860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Created a database server to store our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Created a Python/SQL module to allow GUI-database communication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UNCG color palette">
      <a:dk1>
        <a:srgbClr val="000000"/>
      </a:dk1>
      <a:lt1>
        <a:srgbClr val="FFFFFF"/>
      </a:lt1>
      <a:dk2>
        <a:srgbClr val="1F497D"/>
      </a:dk2>
      <a:lt2>
        <a:srgbClr val="CCCCAA"/>
      </a:lt2>
      <a:accent1>
        <a:srgbClr val="336699"/>
      </a:accent1>
      <a:accent2>
        <a:srgbClr val="991122"/>
      </a:accent2>
      <a:accent3>
        <a:srgbClr val="AAEEBB"/>
      </a:accent3>
      <a:accent4>
        <a:srgbClr val="FFCC00"/>
      </a:accent4>
      <a:accent5>
        <a:srgbClr val="77CCBB"/>
      </a:accent5>
      <a:accent6>
        <a:srgbClr val="CC6633"/>
      </a:accent6>
      <a:hlink>
        <a:srgbClr val="72839A"/>
      </a:hlink>
      <a:folHlink>
        <a:srgbClr val="7283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